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73" r:id="rId4"/>
    <p:sldId id="266" r:id="rId5"/>
    <p:sldId id="267" r:id="rId6"/>
    <p:sldId id="268" r:id="rId7"/>
    <p:sldId id="269" r:id="rId8"/>
    <p:sldId id="270" r:id="rId9"/>
    <p:sldId id="258" r:id="rId10"/>
    <p:sldId id="278" r:id="rId11"/>
    <p:sldId id="259" r:id="rId12"/>
    <p:sldId id="260" r:id="rId13"/>
    <p:sldId id="261" r:id="rId14"/>
    <p:sldId id="265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A7F8B-12AF-60C3-9A48-AB3C31D10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F5DD7E-C825-05E4-1ED5-7688A13EC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A71468-0BF9-5C57-05C4-13F8B1B9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03C4AD-F697-8905-82FC-DD1C8410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A6BA5-9C4E-205C-9B8E-FC64BAB3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B2FB7-D3AD-E756-A277-1C67568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BAF714-5D5C-42D9-DDA3-4E368343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B4E466-FE7F-41A1-732C-F2915326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E4FE60-4C75-C6C4-4E09-526051BB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6EBAB3-CCD8-5C1E-C534-2CAC65D7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48DC10-85F5-AFCC-9A4F-EEB96EE82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0A4607-2FD9-F2A7-47BB-0C48B6AFE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3AF41-FF08-2F9D-1648-BE12DDD7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A9D704-0118-4FE8-3040-7FA8B00D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C3AC1A-DB9A-7E26-D34C-274238A6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C40B5-020B-D2C8-45DE-30CE0603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78A49B-C0A5-9017-487D-6967DED5F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F6FB9-65F3-4EA7-D136-D8F069EC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EB0BD6-919A-93F1-08DF-CDB5CE7B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D7CB7-3BCD-D4A6-D31B-A8DD5D17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DD7F5-6FD1-5DEE-27C5-3ADBFD23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FE2223-C3BA-114E-BF95-103DA15F0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638817-057E-C73B-E812-5C452F03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614145-2101-B97C-5D64-EB8A6A4F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F9CB30-AFB1-EA56-4266-F075DFA8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5AD6D-4A8E-4BE4-271C-4288C6A8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D155-86F4-FE59-340C-5A5381CFA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8DB38B-E7C5-308A-28AC-1CAD6DFAE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B83988-E006-494F-58C0-B3C0ED5D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DE982-ABF3-AF86-53EB-16D7F1B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60215A-2FA6-FB4E-7136-EE435210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6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B47E3-BCFC-D841-2819-DCB27E5C1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213C75-324A-D523-DC28-E9828033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6482F5-BF4F-4554-F966-F0298998B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606150-1B87-A86C-043B-2696227AB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8D31FA-CE61-49A3-C7B3-294029CE9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4E5463-DC7F-6CC3-F6D5-46D2922A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C5DF7D-85ED-6DD2-9FA9-5EA342EC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4CE2E92-D276-7C8E-4839-1B69A65C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C5CF4-657E-0855-6C47-844D7D40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8DC9FD-3A0A-4C8E-8217-6F2C1017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339A02-4649-73BB-8A21-BCA149F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2CB595-2BE4-3FE3-51AF-E0B4571B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2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84F6F8-5BB2-E04D-6595-862F2AAE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6C1126-F1DA-F4D6-6EA6-186ABA13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60DB2A-9A89-3C8D-DDB2-07CE40D5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2B4CF-D862-36D4-0909-4AE95D27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434A5E-3D1F-E707-EB09-CEC4C0EA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5FB769-5540-414F-56C1-138E13638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300E6A-3C74-C86A-0ECA-402FCFD4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62F2F7-BF70-2D2E-0AA9-4FDCDCAF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9A1E75-0CB4-A654-8EB9-E266F628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837C7-6F1E-CAC1-91BC-17C77333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2995CA-0C7C-BAE8-A0A1-235784947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FB37A9-ED55-3373-C986-B085B0DDA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EFB343-9E34-181B-FCCB-37E3C929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1A2110-94D2-B3E6-572A-A038313F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D9C99F-9DF6-97AA-958A-CB0C3AD6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180A63-142C-0C85-E9B9-CBA32394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3B53F-E85B-84B1-EE46-B723A1D9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DA2D8-2595-3690-D51C-AD9CBC8E7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F19575-33DA-4601-A3DF-E700491641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89447-1A35-90EE-E49D-AACEFF39F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DCF8A1-7412-4DBE-95F9-D2E78DAD3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6554D-422E-4A3C-802E-E0FB1577D6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9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CO" noProof="0" dirty="0"/>
            </a:p>
          </p:txBody>
        </p:sp>
      </p:grp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A30A5E-EFEA-9127-AECB-3C88DE227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0" b="4420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6C499F-0611-580D-D69D-1B242C4ACE98}"/>
              </a:ext>
            </a:extLst>
          </p:cNvPr>
          <p:cNvSpPr txBox="1"/>
          <p:nvPr/>
        </p:nvSpPr>
        <p:spPr>
          <a:xfrm>
            <a:off x="1740860" y="905256"/>
            <a:ext cx="783290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ANÁLISIS DE REDES Y SENTIMIENTOS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FISICA TEÓRICA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William Andrés Gómez Roa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Bioingeniería</a:t>
            </a:r>
            <a:r>
              <a:rPr lang="en-US" sz="2800" dirty="0">
                <a:solidFill>
                  <a:schemeClr val="bg1"/>
                </a:solidFill>
              </a:rPr>
              <a:t> – Ciencia de Datos</a:t>
            </a:r>
          </a:p>
          <a:p>
            <a:endParaRPr lang="en-US" dirty="0"/>
          </a:p>
        </p:txBody>
      </p:sp>
      <p:pic>
        <p:nvPicPr>
          <p:cNvPr id="3074" name="Picture 2" descr="Atoms – Primary Science Online">
            <a:extLst>
              <a:ext uri="{FF2B5EF4-FFF2-40B4-BE49-F238E27FC236}">
                <a16:creationId xmlns:a16="http://schemas.microsoft.com/office/drawing/2014/main" id="{A3E5F3C5-6038-1BDC-9A9E-1881D76E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2" y="540636"/>
            <a:ext cx="1977040" cy="13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toms – Primary Science Online">
            <a:extLst>
              <a:ext uri="{FF2B5EF4-FFF2-40B4-BE49-F238E27FC236}">
                <a16:creationId xmlns:a16="http://schemas.microsoft.com/office/drawing/2014/main" id="{388AC787-F793-CA37-8112-8E1B5400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19" y="4781937"/>
            <a:ext cx="2577617" cy="171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BFFF-8CD7-9A59-D62C-F9A17F0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E06EBC-3FB3-97DB-0FD8-3F729049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2" y="694273"/>
            <a:ext cx="6205065" cy="47551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B28AC7-7C05-87B3-7050-02A0ADBA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23" y="1831296"/>
            <a:ext cx="5389581" cy="24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125ECC-2C02-ADF1-0493-486DF7B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s-CO" sz="4000" noProof="0" dirty="0">
                <a:solidFill>
                  <a:schemeClr val="bg1"/>
                </a:solidFill>
              </a:rPr>
              <a:t>PREGUNTA DE INVESTIGACIÓN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678C66-8D81-C74A-4990-5CEAA7BA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s-CO" sz="4400" noProof="0" dirty="0"/>
              <a:t>¿Cómo varía la neutralidad del lenguaje en los artículos de </a:t>
            </a:r>
            <a:r>
              <a:rPr lang="es-CO" sz="4400" i="1" noProof="0" dirty="0"/>
              <a:t>Wikipedia</a:t>
            </a:r>
            <a:r>
              <a:rPr lang="es-CO" sz="4400" noProof="0" dirty="0"/>
              <a:t> sobre teorías físicas según su grado de aceptación científica?</a:t>
            </a:r>
            <a:endParaRPr lang="es-CO" sz="6000" noProof="0" dirty="0"/>
          </a:p>
        </p:txBody>
      </p:sp>
    </p:spTree>
    <p:extLst>
      <p:ext uri="{BB962C8B-B14F-4D97-AF65-F5344CB8AC3E}">
        <p14:creationId xmlns:p14="http://schemas.microsoft.com/office/powerpoint/2010/main" val="358268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C46F7-E127-7958-E107-81A8FD6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F0F1B46E-680A-B3DB-76F6-ACFF487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0C1CF8-47C8-4C15-B3CB-F997AB02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s-CO" sz="4000" noProof="0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3A37139-BF13-8972-D25C-9C83004E4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36DA2-9C34-D2E3-F3ED-A5DBA862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66965A-193C-5A99-21BB-54B593C6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noProof="0" dirty="0"/>
              <a:t>Objetivo General: </a:t>
            </a:r>
          </a:p>
          <a:p>
            <a:pPr marL="0" indent="0">
              <a:buNone/>
            </a:pPr>
            <a:r>
              <a:rPr lang="es-ES" sz="1600" dirty="0"/>
              <a:t>Analizar la neutralidad del lenguaje y las relaciones entre teorías físicas en Wikipedia, según su grado de aceptación científica, mediante técnicas de procesamiento de lenguaje natural y análisis de redes.</a:t>
            </a:r>
            <a:endParaRPr lang="es-CO" sz="2400" noProof="0" dirty="0"/>
          </a:p>
          <a:p>
            <a:pPr marL="0" indent="0">
              <a:buNone/>
            </a:pPr>
            <a:r>
              <a:rPr lang="es-CO" sz="2400" dirty="0"/>
              <a:t>Objetivos Específicos:</a:t>
            </a:r>
          </a:p>
          <a:p>
            <a:pPr marL="342900" indent="-342900">
              <a:buAutoNum type="arabicPeriod"/>
            </a:pPr>
            <a:r>
              <a:rPr lang="es-ES" sz="1600" dirty="0"/>
              <a:t>Medir la neutralidad y subjetividad del lenguaje en artículos de Wikipedia sobre teorías físicas utilizando análisis de sentimientos y métricas de legibilidad.</a:t>
            </a:r>
          </a:p>
          <a:p>
            <a:pPr marL="457200" indent="-457200">
              <a:buAutoNum type="arabicPeriod"/>
            </a:pPr>
            <a:r>
              <a:rPr lang="es-ES" sz="1600" dirty="0"/>
              <a:t>Construir una red bipartita entre teorías físicas y autores mencionados para identificar patrones de atribución y referentes recurrentes en cada categoría científica.</a:t>
            </a:r>
          </a:p>
          <a:p>
            <a:pPr marL="457200" indent="-457200">
              <a:buAutoNum type="arabicPeriod"/>
            </a:pPr>
            <a:r>
              <a:rPr lang="es-ES" sz="1600" dirty="0"/>
              <a:t>Generar una red de citación entre teorías físicas a partir de enlaces internos en Wikipedia, para evidenciar relaciones implícitas de influencia o dependencia entre ellas.</a:t>
            </a:r>
            <a:endParaRPr lang="es-CO" sz="2400" noProof="0" dirty="0"/>
          </a:p>
        </p:txBody>
      </p:sp>
    </p:spTree>
    <p:extLst>
      <p:ext uri="{BB962C8B-B14F-4D97-AF65-F5344CB8AC3E}">
        <p14:creationId xmlns:p14="http://schemas.microsoft.com/office/powerpoint/2010/main" val="113497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99607-213E-7C0A-8A21-B70DE2237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DA76AC1E-B870-8BFA-1EE2-4136F2DF9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7B3D94-FA00-DFFA-8BCD-B6107815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s-CO" sz="4000" noProof="0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4532E1E-9DBC-7017-D17E-AA5F9965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FCB32-EAFC-8C3C-B279-E08EF299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AD24AF-4653-DB71-E542-65FDF8A541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0172" y="2256638"/>
            <a:ext cx="1086866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Escogimos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Empezamos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artículo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Wikipedia: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"Theoretical physics"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secciones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clave: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Mainstream theories, Proposed theories y Fringe theories.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Extraímos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enlaces: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sección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sacamos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links de las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teorías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físicas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mencionadas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artículo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teoría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API de Wikipedia 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descargar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contenido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incluir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referencias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enlaces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Limpiamos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Quitamos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ecuaciones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símbolos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dirty="0" err="1">
                <a:latin typeface="Arial" panose="020B0604020202020204" pitchFamily="34" charset="0"/>
              </a:rPr>
              <a:t>Obtenemos</a:t>
            </a:r>
            <a:r>
              <a:rPr lang="en-US" altLang="en-US" sz="1400" dirty="0">
                <a:latin typeface="Arial" panose="020B0604020202020204" pitchFamily="34" charset="0"/>
              </a:rPr>
              <a:t> Embeddings: </a:t>
            </a:r>
            <a:r>
              <a:rPr lang="en-US" altLang="en-US" sz="1400" dirty="0" err="1">
                <a:latin typeface="Arial" panose="020B0604020202020204" pitchFamily="34" charset="0"/>
              </a:rPr>
              <a:t>Usamos</a:t>
            </a:r>
            <a:r>
              <a:rPr lang="en-US" altLang="en-US" sz="1400" dirty="0">
                <a:latin typeface="Arial" panose="020B0604020202020204" pitchFamily="34" charset="0"/>
              </a:rPr>
              <a:t> un </a:t>
            </a:r>
            <a:r>
              <a:rPr lang="en-US" altLang="en-US" sz="1400" dirty="0" err="1">
                <a:latin typeface="Arial" panose="020B0604020202020204" pitchFamily="34" charset="0"/>
              </a:rPr>
              <a:t>modelo</a:t>
            </a:r>
            <a:r>
              <a:rPr lang="en-US" altLang="en-US" sz="1400" dirty="0">
                <a:latin typeface="Arial" panose="020B0604020202020204" pitchFamily="34" charset="0"/>
              </a:rPr>
              <a:t> BERT, </a:t>
            </a:r>
            <a:r>
              <a:rPr lang="es-ES" altLang="en-US" sz="1400" dirty="0" err="1">
                <a:latin typeface="Arial" panose="020B0604020202020204" pitchFamily="34" charset="0"/>
              </a:rPr>
              <a:t>especificamente</a:t>
            </a:r>
            <a:r>
              <a:rPr lang="es-ES" altLang="en-US" sz="1400" dirty="0">
                <a:latin typeface="Arial" panose="020B0604020202020204" pitchFamily="34" charset="0"/>
              </a:rPr>
              <a:t> el modelo </a:t>
            </a:r>
            <a:r>
              <a:rPr lang="es-ES" altLang="en-US" sz="1400" b="1" dirty="0" err="1">
                <a:latin typeface="Arial" panose="020B0604020202020204" pitchFamily="34" charset="0"/>
              </a:rPr>
              <a:t>allenai-specter</a:t>
            </a:r>
            <a:r>
              <a:rPr lang="es-ES" altLang="en-US" sz="1400" dirty="0">
                <a:latin typeface="Arial" panose="020B0604020202020204" pitchFamily="34" charset="0"/>
              </a:rPr>
              <a:t>, especializado en literatura científica, para convertir cada texto en vectores que capturan su significado semántico.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métricas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teoría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Polaridad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 para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sentimiento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Subjetividad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cuánta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opinión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variación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semántica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usando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embeddings con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sentence-transformers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Legibilidad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qué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fácil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 de leer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cálculo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Flesch Reading Ease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mencionados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 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personas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artículo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Guardamos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resultados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archivos</a:t>
            </a:r>
            <a:r>
              <a:rPr lang="en-US" altLang="en-US" sz="1400" b="1" dirty="0">
                <a:latin typeface="Arial" panose="020B0604020202020204" pitchFamily="34" charset="0"/>
              </a:rPr>
              <a:t> ‘.csv’: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Uno para las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métricas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Theory, Polarity, Subjectivity, Readability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Uno </a:t>
            </a:r>
            <a:r>
              <a:rPr lang="en-US" altLang="en-US" sz="1400" dirty="0" err="1">
                <a:latin typeface="Arial" panose="020B0604020202020204" pitchFamily="34" charset="0"/>
              </a:rPr>
              <a:t>paralas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relacione</a:t>
            </a:r>
            <a:r>
              <a:rPr lang="en-US" altLang="en-US" sz="1400" dirty="0">
                <a:latin typeface="Arial" panose="020B0604020202020204" pitchFamily="34" charset="0"/>
              </a:rPr>
              <a:t> de </a:t>
            </a:r>
            <a:r>
              <a:rPr lang="en-US" altLang="en-US" sz="1400" dirty="0" err="1">
                <a:latin typeface="Arial" panose="020B0604020202020204" pitchFamily="34" charset="0"/>
              </a:rPr>
              <a:t>citación</a:t>
            </a:r>
            <a:r>
              <a:rPr lang="en-US" altLang="en-US" sz="1400" dirty="0">
                <a:latin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Otro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relaciones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bipartitas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Theory, Author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entre -1 y 1: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figura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sentimientos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Usamos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matplotlib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barras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teoría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comparando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métricas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Abrimos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CSV con Table2Net y Gephi</a:t>
            </a:r>
            <a:r>
              <a:rPr lang="en-US" altLang="en-US" sz="1400" dirty="0"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conexiones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grafos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red.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33ED86-9F56-431A-CA30-4CEF66EE6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Usamos el modelo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allenai-specter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especializado en literatura científica, para convertir cada texto en vectores que capturan su significado semántico.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6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21F08-81C8-337F-DEC2-F1250545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50D5FDB-1D4D-3E8C-484C-F6D81069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509111-AB9D-4C9E-C20A-7925E484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s-CO" sz="4000" noProof="0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76AED4C-9010-0ABC-D3E1-C52674882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98250-DB63-7B83-1320-8ACE61FC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B93EE82E-1313-68D4-B7CF-79B388DF3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8" y="1839389"/>
            <a:ext cx="11016373" cy="4721303"/>
          </a:xfrm>
        </p:spPr>
      </p:pic>
    </p:spTree>
    <p:extLst>
      <p:ext uri="{BB962C8B-B14F-4D97-AF65-F5344CB8AC3E}">
        <p14:creationId xmlns:p14="http://schemas.microsoft.com/office/powerpoint/2010/main" val="11585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04436EE-E0C7-3051-DF2D-F28F4BA00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5" b="6167"/>
          <a:stretch/>
        </p:blipFill>
        <p:spPr>
          <a:xfrm>
            <a:off x="301315" y="132080"/>
            <a:ext cx="7669205" cy="6593840"/>
          </a:xfr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6636AAE-5E7E-DA80-4025-EDB663A2D488}"/>
              </a:ext>
            </a:extLst>
          </p:cNvPr>
          <p:cNvSpPr txBox="1">
            <a:spLocks/>
          </p:cNvSpPr>
          <p:nvPr/>
        </p:nvSpPr>
        <p:spPr>
          <a:xfrm>
            <a:off x="8218202" y="3429000"/>
            <a:ext cx="3608475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/>
              <a:t>CONCLUSIÓN</a:t>
            </a:r>
            <a:r>
              <a:rPr lang="es-ES" sz="1600" dirty="0"/>
              <a:t>: En este grafo cada teoría está conectada a los autores mencionados en su artículo. Se evidencia que figuras como </a:t>
            </a:r>
            <a:r>
              <a:rPr lang="es-ES" sz="1600" i="1" dirty="0"/>
              <a:t>Einstein</a:t>
            </a:r>
            <a:r>
              <a:rPr lang="es-ES" sz="1600" dirty="0"/>
              <a:t>, </a:t>
            </a:r>
            <a:r>
              <a:rPr lang="es-ES" sz="1600" i="1" dirty="0"/>
              <a:t>Dirac</a:t>
            </a:r>
            <a:r>
              <a:rPr lang="es-ES" sz="1600" dirty="0"/>
              <a:t> o </a:t>
            </a:r>
            <a:r>
              <a:rPr lang="es-ES" sz="1600" i="1" dirty="0"/>
              <a:t>Newton</a:t>
            </a:r>
            <a:r>
              <a:rPr lang="es-ES" sz="1600" dirty="0"/>
              <a:t> están vinculados a muchas teorías, mostrando su impacto histórico. Otras teorías están asociadas a pocos autores o incluso solo a uno, lo que puede indicar que son más recientes, menos desarrolladas o atribuidas a un investigador específico.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010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E7AE73D-F5C0-6BD6-8E7E-53710D86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t="18614" r="1853" b="20394"/>
          <a:stretch/>
        </p:blipFill>
        <p:spPr>
          <a:xfrm>
            <a:off x="897562" y="-192024"/>
            <a:ext cx="9334070" cy="5973697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9A231C1-D0F0-25D4-A191-4475AE76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" y="5408599"/>
            <a:ext cx="11556566" cy="22083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1600" noProof="0" dirty="0"/>
          </a:p>
          <a:p>
            <a:pPr marL="0" indent="0">
              <a:buNone/>
            </a:pPr>
            <a:r>
              <a:rPr lang="es-ES" sz="1600" b="1" dirty="0"/>
              <a:t>CONCLUSIÓN</a:t>
            </a:r>
            <a:r>
              <a:rPr lang="es-ES" sz="1600" dirty="0"/>
              <a:t>: Este grafo muestra cómo las teorías físicas se mencionan entre sí en los artículos de Wikipedia. Las teorías más aceptadas y centrales, como </a:t>
            </a:r>
            <a:r>
              <a:rPr lang="es-ES" sz="1600" i="1" dirty="0"/>
              <a:t>quantum </a:t>
            </a:r>
            <a:r>
              <a:rPr lang="es-ES" sz="1600" i="1" dirty="0" err="1"/>
              <a:t>field</a:t>
            </a:r>
            <a:r>
              <a:rPr lang="es-ES" sz="1600" i="1" dirty="0"/>
              <a:t> </a:t>
            </a:r>
            <a:r>
              <a:rPr lang="es-ES" sz="1600" i="1" dirty="0" err="1"/>
              <a:t>theory</a:t>
            </a:r>
            <a:r>
              <a:rPr lang="es-ES" sz="1600" dirty="0"/>
              <a:t>, </a:t>
            </a:r>
            <a:r>
              <a:rPr lang="es-ES" sz="1600" i="1" dirty="0"/>
              <a:t>quantum </a:t>
            </a:r>
            <a:r>
              <a:rPr lang="es-ES" sz="1600" i="1" dirty="0" err="1"/>
              <a:t>electrodynamics</a:t>
            </a:r>
            <a:r>
              <a:rPr lang="es-ES" sz="1600" dirty="0"/>
              <a:t> y </a:t>
            </a:r>
            <a:r>
              <a:rPr lang="es-ES" sz="1600" i="1" dirty="0"/>
              <a:t>standard </a:t>
            </a:r>
            <a:r>
              <a:rPr lang="es-ES" sz="1600" i="1" dirty="0" err="1"/>
              <a:t>model</a:t>
            </a:r>
            <a:r>
              <a:rPr lang="es-ES" sz="1600" dirty="0"/>
              <a:t>, aparecen fuertemente conectadas entre sí, lo que indica una red consolidada de conocimiento científico. En contraste, teorías como </a:t>
            </a:r>
            <a:r>
              <a:rPr lang="es-ES" sz="1600" i="1" dirty="0" err="1"/>
              <a:t>aether</a:t>
            </a:r>
            <a:r>
              <a:rPr lang="es-ES" sz="1600" i="1" dirty="0"/>
              <a:t> (</a:t>
            </a:r>
            <a:r>
              <a:rPr lang="es-ES" sz="1600" i="1" dirty="0" err="1"/>
              <a:t>classical</a:t>
            </a:r>
            <a:r>
              <a:rPr lang="es-ES" sz="1600" i="1" dirty="0"/>
              <a:t> </a:t>
            </a:r>
            <a:r>
              <a:rPr lang="es-ES" sz="1600" i="1" dirty="0" err="1"/>
              <a:t>element</a:t>
            </a:r>
            <a:r>
              <a:rPr lang="es-ES" sz="1600" i="1" dirty="0"/>
              <a:t>)</a:t>
            </a:r>
            <a:r>
              <a:rPr lang="es-ES" sz="1600" dirty="0"/>
              <a:t> o </a:t>
            </a:r>
            <a:r>
              <a:rPr lang="es-ES" sz="1600" i="1" dirty="0" err="1"/>
              <a:t>protoscience</a:t>
            </a:r>
            <a:r>
              <a:rPr lang="es-ES" sz="1600" dirty="0"/>
              <a:t> están aisladas o con pocas conexiones, lo cual sugiere menor relevancia o aceptación actual.</a:t>
            </a:r>
          </a:p>
        </p:txBody>
      </p:sp>
    </p:spTree>
    <p:extLst>
      <p:ext uri="{BB962C8B-B14F-4D97-AF65-F5344CB8AC3E}">
        <p14:creationId xmlns:p14="http://schemas.microsoft.com/office/powerpoint/2010/main" val="376060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E450E-F400-B5B9-C1C3-02CE40296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3A8DCE7-BD37-0B02-EC3E-AD953AA5D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CFDB51-0F81-269F-BE17-E2A530DA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s-CO" sz="4000" noProof="0" dirty="0">
                <a:solidFill>
                  <a:schemeClr val="bg1"/>
                </a:solidFill>
              </a:rPr>
              <a:t>CONCLUSIÓN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F229AC1-F7DD-683B-4123-C1660C02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806F7-CA34-0678-2A47-F3D56F46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6C18DF-67AD-C7E9-804E-5606DAAF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3082275"/>
            <a:ext cx="9880893" cy="238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dirty="0"/>
              <a:t>El análisis de sentimientos aplicado a los artículos de Wikipedia muestra que las teorías más ampliamente aceptadas por la comunidad científica, como </a:t>
            </a:r>
            <a:r>
              <a:rPr lang="es-ES" sz="1600" i="1" dirty="0"/>
              <a:t>Quantum </a:t>
            </a:r>
            <a:r>
              <a:rPr lang="es-ES" sz="1600" i="1" dirty="0" err="1"/>
              <a:t>chromodynamics</a:t>
            </a:r>
            <a:r>
              <a:rPr lang="es-ES" sz="1600" dirty="0"/>
              <a:t>, </a:t>
            </a:r>
            <a:r>
              <a:rPr lang="es-ES" sz="1600" i="1" dirty="0"/>
              <a:t>Quantum </a:t>
            </a:r>
            <a:r>
              <a:rPr lang="es-ES" sz="1600" i="1" dirty="0" err="1"/>
              <a:t>electrodynamics</a:t>
            </a:r>
            <a:r>
              <a:rPr lang="es-ES" sz="1600" dirty="0"/>
              <a:t> y el </a:t>
            </a:r>
            <a:r>
              <a:rPr lang="es-ES" sz="1600" i="1" dirty="0"/>
              <a:t>Standard </a:t>
            </a:r>
            <a:r>
              <a:rPr lang="es-ES" sz="1600" i="1" dirty="0" err="1"/>
              <a:t>Model</a:t>
            </a:r>
            <a:r>
              <a:rPr lang="es-ES" sz="1600" dirty="0"/>
              <a:t>, tienden a presentar textos con mayor </a:t>
            </a:r>
            <a:r>
              <a:rPr lang="es-ES" sz="1600" b="1" dirty="0"/>
              <a:t>polaridad positiva</a:t>
            </a:r>
            <a:r>
              <a:rPr lang="es-ES" sz="1600" dirty="0"/>
              <a:t>, </a:t>
            </a:r>
            <a:r>
              <a:rPr lang="es-ES" sz="1600" b="1" dirty="0"/>
              <a:t>subjetividad moderada</a:t>
            </a:r>
            <a:r>
              <a:rPr lang="es-ES" sz="1600" dirty="0"/>
              <a:t> y </a:t>
            </a:r>
            <a:r>
              <a:rPr lang="es-ES" sz="1600" b="1" dirty="0"/>
              <a:t>legibilidad intermedia</a:t>
            </a:r>
            <a:r>
              <a:rPr lang="es-ES" sz="1600" dirty="0"/>
              <a:t>, lo cual sugiere una redacción más accesible y descriptiva. Por el contrario, algunas teorías como </a:t>
            </a:r>
            <a:r>
              <a:rPr lang="es-ES" sz="1600" i="1" dirty="0"/>
              <a:t>Chaos </a:t>
            </a:r>
            <a:r>
              <a:rPr lang="es-ES" sz="1600" i="1" dirty="0" err="1"/>
              <a:t>theory</a:t>
            </a:r>
            <a:r>
              <a:rPr lang="es-ES" sz="1600" dirty="0"/>
              <a:t> o </a:t>
            </a:r>
            <a:r>
              <a:rPr lang="es-ES" sz="1600" i="1" dirty="0" err="1"/>
              <a:t>Theory</a:t>
            </a:r>
            <a:r>
              <a:rPr lang="es-ES" sz="1600" i="1" dirty="0"/>
              <a:t> </a:t>
            </a:r>
            <a:r>
              <a:rPr lang="es-ES" sz="1600" i="1" dirty="0" err="1"/>
              <a:t>of</a:t>
            </a:r>
            <a:r>
              <a:rPr lang="es-ES" sz="1600" i="1" dirty="0"/>
              <a:t> </a:t>
            </a:r>
            <a:r>
              <a:rPr lang="es-ES" sz="1600" i="1" dirty="0" err="1"/>
              <a:t>relativity</a:t>
            </a:r>
            <a:r>
              <a:rPr lang="es-ES" sz="1600" dirty="0"/>
              <a:t> presentan </a:t>
            </a:r>
            <a:r>
              <a:rPr lang="es-ES" sz="1600" b="1" dirty="0"/>
              <a:t>polaridad más neutra o incluso negativa</a:t>
            </a:r>
            <a:r>
              <a:rPr lang="es-ES" sz="1600" dirty="0"/>
              <a:t> y mayor dispersión en las métricas, lo que puede indicar un lenguaje más técnico, histórico o cargado de debates. En general, se observa que las teorías emergentes o más especulativas (</a:t>
            </a:r>
            <a:r>
              <a:rPr lang="es-ES" sz="1600" i="1" dirty="0" err="1"/>
              <a:t>e.g</a:t>
            </a:r>
            <a:r>
              <a:rPr lang="es-ES" sz="1600" i="1" dirty="0"/>
              <a:t>., </a:t>
            </a:r>
            <a:r>
              <a:rPr lang="es-ES" sz="1600" i="1" dirty="0" err="1"/>
              <a:t>String</a:t>
            </a:r>
            <a:r>
              <a:rPr lang="es-ES" sz="1600" i="1" dirty="0"/>
              <a:t> </a:t>
            </a:r>
            <a:r>
              <a:rPr lang="es-ES" sz="1600" i="1" dirty="0" err="1"/>
              <a:t>theory</a:t>
            </a:r>
            <a:r>
              <a:rPr lang="es-ES" sz="1600" dirty="0"/>
              <a:t>) tienen una redacción más positiva y subjetiva, posiblemente reflejando entusiasmo o especulación en su presentación.</a:t>
            </a:r>
          </a:p>
          <a:p>
            <a:pPr marL="0" indent="0">
              <a:buNone/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307594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3D677-AF57-4EAC-D78A-2C198C81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D5DE63-8723-95C6-1B51-A49270DB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0" r="9926" b="1"/>
          <a:stretch/>
        </p:blipFill>
        <p:spPr>
          <a:xfrm>
            <a:off x="1133855" y="1228864"/>
            <a:ext cx="5577841" cy="3630701"/>
          </a:xfrm>
          <a:prstGeom prst="rect">
            <a:avLst/>
          </a:prstGeom>
        </p:spPr>
      </p:pic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EDAD37-D277-4B5C-FFE4-F150FB0F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5AB46-1F52-F4AC-706D-68E95874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1570" b="-3"/>
          <a:stretch/>
        </p:blipFill>
        <p:spPr bwMode="auto">
          <a:xfrm>
            <a:off x="8128856" y="1"/>
            <a:ext cx="4063143" cy="52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0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AD6A81-6BA9-027D-7567-8741F7C1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2" y="694273"/>
            <a:ext cx="6205065" cy="47551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5E9648-9CF6-E982-8EC4-E047F024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51" y="1831296"/>
            <a:ext cx="5389581" cy="24811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C31E85C-3D7E-66D4-39CD-499C1D5D98D5}"/>
              </a:ext>
            </a:extLst>
          </p:cNvPr>
          <p:cNvSpPr txBox="1"/>
          <p:nvPr/>
        </p:nvSpPr>
        <p:spPr>
          <a:xfrm>
            <a:off x="7034022" y="5210294"/>
            <a:ext cx="48897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Mainstream theories → </a:t>
            </a:r>
            <a:r>
              <a:rPr lang="en-US" sz="1400" dirty="0" err="1"/>
              <a:t>Teorías</a:t>
            </a:r>
            <a:r>
              <a:rPr lang="en-US" sz="1400" dirty="0"/>
              <a:t> </a:t>
            </a:r>
            <a:r>
              <a:rPr lang="en-US" sz="1400" dirty="0" err="1"/>
              <a:t>convencionales</a:t>
            </a:r>
            <a:endParaRPr lang="en-US" sz="1400" dirty="0"/>
          </a:p>
          <a:p>
            <a:r>
              <a:rPr lang="en-US" sz="1400" dirty="0"/>
              <a:t>Proposed theories → </a:t>
            </a:r>
            <a:r>
              <a:rPr lang="en-US" sz="1400" dirty="0" err="1"/>
              <a:t>Teorías</a:t>
            </a:r>
            <a:r>
              <a:rPr lang="en-US" sz="1400" dirty="0"/>
              <a:t> </a:t>
            </a:r>
            <a:r>
              <a:rPr lang="en-US" sz="1400" dirty="0" err="1"/>
              <a:t>propuestas</a:t>
            </a:r>
            <a:endParaRPr lang="en-US" sz="1400" dirty="0"/>
          </a:p>
          <a:p>
            <a:r>
              <a:rPr lang="en-US" sz="1400" dirty="0"/>
              <a:t>Fringe theories → </a:t>
            </a:r>
            <a:r>
              <a:rPr lang="en-US" sz="1400" dirty="0" err="1"/>
              <a:t>Teorías</a:t>
            </a:r>
            <a:r>
              <a:rPr lang="en-US" sz="1400" dirty="0"/>
              <a:t> </a:t>
            </a:r>
            <a:r>
              <a:rPr lang="en-US" sz="1400" dirty="0" err="1"/>
              <a:t>marginales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130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4BA696-BCD4-4082-8782-063B7A856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55B23-2D75-344E-8CC6-8B06F491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CEE59-4B3F-9B88-CDA7-14416939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82B4B0-BA90-E904-EDD4-DB0E9440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Teoría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Estándar</a:t>
            </a:r>
            <a:endParaRPr lang="en-US" sz="3600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ABFD5F-F3B6-8393-9B4B-64349065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6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97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54FEF1A-087B-95E5-AFE8-78CCA44A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430270"/>
            <a:ext cx="10752752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ABA007B-7AEB-3F7F-06B5-ED66DA85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80" y="0"/>
            <a:ext cx="8369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210AD-64B5-CCD2-E36D-A31DE87D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D2D4F0-5169-7089-3A98-207BB23E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443006"/>
            <a:ext cx="1061558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9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CO" noProof="0" dirty="0"/>
            </a:p>
          </p:txBody>
        </p:sp>
      </p:grp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0547D35-BE6F-6403-33E5-DD24D3B5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5"/>
          <a:stretch/>
        </p:blipFill>
        <p:spPr>
          <a:xfrm>
            <a:off x="19" y="-36424"/>
            <a:ext cx="12191981" cy="688736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527231F-A359-6D20-ED22-A9151F359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6" y="1137920"/>
            <a:ext cx="6748702" cy="556768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9E4A264-CC1D-FCE5-C1F7-D136444D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33" y="33675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Estándar</a:t>
            </a:r>
            <a:endParaRPr lang="en-US" sz="3600" b="1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766</Words>
  <Application>Microsoft Office PowerPoint</Application>
  <PresentationFormat>Panorámica</PresentationFormat>
  <Paragraphs>49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Arial Unicode MS</vt:lpstr>
      <vt:lpstr>Tema de Office</vt:lpstr>
      <vt:lpstr>Presentación de PowerPoint</vt:lpstr>
      <vt:lpstr>INTRODUCCIÓN</vt:lpstr>
      <vt:lpstr>Presentación de PowerPoint</vt:lpstr>
      <vt:lpstr>Presentación de PowerPoint</vt:lpstr>
      <vt:lpstr>Teoría: Modelo Estándar</vt:lpstr>
      <vt:lpstr>Presentación de PowerPoint</vt:lpstr>
      <vt:lpstr>Presentación de PowerPoint</vt:lpstr>
      <vt:lpstr>Presentación de PowerPoint</vt:lpstr>
      <vt:lpstr>Modelo Estándar</vt:lpstr>
      <vt:lpstr>Presentación de PowerPoint</vt:lpstr>
      <vt:lpstr>PREGUNTA DE INVESTIGACIÓN</vt:lpstr>
      <vt:lpstr>OBJETIVOS</vt:lpstr>
      <vt:lpstr>METODOLOGÍA</vt:lpstr>
      <vt:lpstr>RESULTADOS</vt:lpstr>
      <vt:lpstr>Presentación de PowerPoint</vt:lpstr>
      <vt:lpstr>Presentación de PowerPoint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Andres Gomez Roa</dc:creator>
  <cp:lastModifiedBy>William Andres Gomez Roa</cp:lastModifiedBy>
  <cp:revision>8</cp:revision>
  <dcterms:created xsi:type="dcterms:W3CDTF">2025-05-05T19:08:19Z</dcterms:created>
  <dcterms:modified xsi:type="dcterms:W3CDTF">2025-05-12T18:47:34Z</dcterms:modified>
</cp:coreProperties>
</file>